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82" r:id="rId14"/>
    <p:sldId id="267" r:id="rId15"/>
    <p:sldId id="268" r:id="rId16"/>
    <p:sldId id="270" r:id="rId17"/>
    <p:sldId id="273" r:id="rId18"/>
    <p:sldId id="271" r:id="rId19"/>
    <p:sldId id="272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77" r:id="rId28"/>
    <p:sldId id="283" r:id="rId29"/>
    <p:sldId id="305" r:id="rId30"/>
    <p:sldId id="284" r:id="rId31"/>
    <p:sldId id="285" r:id="rId32"/>
    <p:sldId id="286" r:id="rId33"/>
    <p:sldId id="287" r:id="rId34"/>
    <p:sldId id="289" r:id="rId35"/>
    <p:sldId id="292" r:id="rId36"/>
    <p:sldId id="293" r:id="rId37"/>
    <p:sldId id="290" r:id="rId38"/>
    <p:sldId id="291" r:id="rId39"/>
    <p:sldId id="288" r:id="rId40"/>
    <p:sldId id="294" r:id="rId41"/>
    <p:sldId id="295" r:id="rId42"/>
    <p:sldId id="296" r:id="rId43"/>
    <p:sldId id="298" r:id="rId44"/>
    <p:sldId id="301" r:id="rId45"/>
    <p:sldId id="302" r:id="rId46"/>
    <p:sldId id="303" r:id="rId47"/>
    <p:sldId id="304" r:id="rId48"/>
    <p:sldId id="299" r:id="rId49"/>
    <p:sldId id="30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>
      <p:cViewPr varScale="1">
        <p:scale>
          <a:sx n="65" d="100"/>
          <a:sy n="65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1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51F961C-2C06-44AD-B09C-3FDB0903E3DD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FB2BCCD-6619-45DE-89CC-970699AFEFF9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1" y="6467474"/>
            <a:ext cx="190849" cy="1203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Probability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Set Theory &amp; Venn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2" y="457201"/>
            <a:ext cx="253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Notation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219200"/>
            <a:ext cx="75252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We often use set notation to represent a list of outcomes</a:t>
            </a: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Example: Single Coin Flip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			S = {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H,T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}</a:t>
            </a: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Example: Single Die Roll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			S =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{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 1,2,3,4,5,6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}</a:t>
            </a:r>
          </a:p>
          <a:p>
            <a:endParaRPr lang="en-US" sz="2000" i="1" dirty="0">
              <a:latin typeface="Calibri" pitchFamily="34" charset="0"/>
              <a:cs typeface="Calibri" pitchFamily="34" charset="0"/>
            </a:endParaRPr>
          </a:p>
          <a:p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Example: Rain in a day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		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S = {</a:t>
            </a:r>
            <a:r>
              <a:rPr lang="en-US" sz="2000" i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Rain, No-Rain, Rain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}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Example: Flip </a:t>
            </a:r>
            <a:r>
              <a:rPr lang="en-US" sz="2000" b="1" u="sng" dirty="0" smtClean="0">
                <a:latin typeface="Calibri" pitchFamily="34" charset="0"/>
                <a:cs typeface="Calibri" pitchFamily="34" charset="0"/>
              </a:rPr>
              <a:t>Two Indistinguishable Coins</a:t>
            </a:r>
            <a:endParaRPr lang="en-US" sz="2000" u="sng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		S = { (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H,H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(</a:t>
            </a:r>
            <a:r>
              <a:rPr lang="en-US" sz="2000" i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H,T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(T,T)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}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Example: Flip Two Distinguishable Coins</a:t>
            </a:r>
          </a:p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	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		S = { (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H1,H2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),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(H1,T2),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(H2,T1),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i="1" dirty="0" smtClean="0">
                <a:latin typeface="Calibri" pitchFamily="34" charset="0"/>
                <a:cs typeface="Calibri" pitchFamily="34" charset="0"/>
              </a:rPr>
              <a:t>(T1,T2)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}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2237125"/>
            <a:ext cx="7525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 = { n | n is an odd integer less than 10 }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 = { n | n is an odd integer &lt; 10 }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Notation: 	C = {1,3,5,7,9}</a:t>
            </a: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D = { n | n is one of the seven days  }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Notation: 	P = {Mon, Tue, Wed, Thu, Fri, Sat, Sun}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170" name="Picture 2" descr="C:\Users\Admin\Desktop\sun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412" y="3120014"/>
            <a:ext cx="3631669" cy="1722449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02" y="457201"/>
            <a:ext cx="397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Builder Notation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2914" y="1371600"/>
            <a:ext cx="790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libri" pitchFamily="34" charset="0"/>
                <a:cs typeface="Calibri" pitchFamily="34" charset="0"/>
              </a:rPr>
              <a:t>Set Builder Notation is a way of writing out what we want in our set</a:t>
            </a:r>
            <a:endParaRPr lang="en-US" sz="2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2" y="457201"/>
            <a:ext cx="3110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Conclusions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905000"/>
            <a:ext cx="7525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is a simple way of categorizing things based on some common criterion.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We do this all the time. Usually we group things together</a:t>
            </a:r>
          </a:p>
          <a:p>
            <a:pPr marL="339725"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e.g. clustering clothes together, gadgets together etc.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u="sng" dirty="0" smtClean="0">
                <a:latin typeface="Calibri" pitchFamily="34" charset="0"/>
                <a:cs typeface="Calibri" pitchFamily="34" charset="0"/>
              </a:rPr>
              <a:t>Real-life examples: </a:t>
            </a:r>
          </a:p>
          <a:p>
            <a:pPr marL="339725"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Amazon offers “similar items” based on the set concept.</a:t>
            </a:r>
          </a:p>
          <a:p>
            <a:pPr marL="339725" algn="just"/>
            <a:r>
              <a:rPr lang="en-US" sz="2000" dirty="0" smtClean="0">
                <a:latin typeface="Calibri" pitchFamily="34" charset="0"/>
                <a:cs typeface="Calibri" pitchFamily="34" charset="0"/>
              </a:rPr>
              <a:t>Google offers  “similar apps” in its app store.</a:t>
            </a:r>
          </a:p>
          <a:p>
            <a:pPr algn="just"/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3124200"/>
            <a:ext cx="2952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Operations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4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534399" cy="3665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342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and Elements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650514" cy="369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3020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Equivalent Sets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7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799"/>
            <a:ext cx="8610600" cy="367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572869"/>
            <a:ext cx="541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Operations: Intersection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572869"/>
            <a:ext cx="541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Operations: Intersection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1707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4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81999" cy="3579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541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Operations: Intersection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4800" y="1790700"/>
            <a:ext cx="8651327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431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Operations: Union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3124200" y="1499755"/>
            <a:ext cx="0" cy="449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52800" y="1524000"/>
            <a:ext cx="3886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Sets and Elements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Equivalent 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Subsets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Proper Subsets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Empty 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Notation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Builder Notation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Conclusion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Intersection of 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Union of Sets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Disjoint Set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Universal Set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Compliment of a Set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Venn Diagram Region Map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457201"/>
            <a:ext cx="5339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 Theory &amp; Venn Diagram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1"/>
            <a:ext cx="8556346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230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Disjoint 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21205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2619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Universal 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1" y="1700213"/>
            <a:ext cx="8803459" cy="386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399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Compliment of a 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72434" cy="380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399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Compliment of a 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5500" y="2971800"/>
            <a:ext cx="5156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Map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672862" cy="362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8800"/>
            <a:ext cx="7086600" cy="364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799"/>
            <a:ext cx="7386342" cy="33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45" y="1676400"/>
            <a:ext cx="7438996" cy="337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6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2895599"/>
            <a:ext cx="169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Exercise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38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1"/>
            <a:ext cx="293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What is a Set ?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2" y="1752600"/>
            <a:ext cx="760727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In Layman terms: 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Set is a collection of things which are grouped together based on some </a:t>
            </a: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criteria that makes them similar.</a:t>
            </a:r>
          </a:p>
          <a:p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The easiest way to think about a “SET” are things in everyday life: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 descr="C:\Users\Admin\Desktop\Book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550" y="3810000"/>
            <a:ext cx="1671351" cy="2134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tiese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10000"/>
            <a:ext cx="2134187" cy="21341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8156516" cy="369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1403729"/>
            <a:ext cx="1133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65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8" y="1828800"/>
            <a:ext cx="743481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7839962" cy="392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"/>
          <a:stretch/>
        </p:blipFill>
        <p:spPr bwMode="auto">
          <a:xfrm>
            <a:off x="609600" y="1752600"/>
            <a:ext cx="7848600" cy="400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81200"/>
            <a:ext cx="7498717" cy="361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6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" y="1803839"/>
            <a:ext cx="7894448" cy="389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5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4200"/>
            <a:ext cx="7620000" cy="369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981738" cy="395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6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7673996" cy="372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6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8001000" cy="3991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2" y="457201"/>
            <a:ext cx="360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Sets and Elements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9" y="1816100"/>
            <a:ext cx="8422791" cy="3643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039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4999"/>
            <a:ext cx="7828761" cy="378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848600" cy="382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399"/>
            <a:ext cx="6246497" cy="425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1403729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Example: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09800"/>
            <a:ext cx="6400800" cy="418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Example: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33600"/>
            <a:ext cx="6734175" cy="409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13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Example: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600"/>
            <a:ext cx="7534275" cy="4134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12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4" y="2122510"/>
            <a:ext cx="7577856" cy="406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116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7400"/>
            <a:ext cx="7172325" cy="394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0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Question: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553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“Map”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2057400"/>
            <a:ext cx="748453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1403729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Solutions: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72869"/>
            <a:ext cx="632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Venn Diagram Region - Summary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7525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 Venn diagram can be broken down into several discrete regions.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Each set, subset, intersection, union etc. can then be written as a list of regions.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From those list you can then figure out intersections, unions, etc., whatever problem is asking you to find.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Once you have your list based answer, you can then go back and shade in the appropriate regions in the Venn diagram.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627593" cy="36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2" y="457201"/>
            <a:ext cx="3020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Equivalent Sets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45509" cy="3662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2" y="457201"/>
            <a:ext cx="162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Subsets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9868"/>
            <a:ext cx="8534400" cy="362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2" y="457201"/>
            <a:ext cx="2992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Proper Subsets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1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08" y="1676400"/>
            <a:ext cx="832279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2" y="457201"/>
            <a:ext cx="2078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Empty Set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2" y="457201"/>
            <a:ext cx="517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itchFamily="34" charset="0"/>
                <a:cs typeface="Calibri" pitchFamily="34" charset="0"/>
              </a:rPr>
              <a:t>Subsets Vs. Proper Subsets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65457" y="1150203"/>
            <a:ext cx="2262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Calibri" pitchFamily="34" charset="0"/>
                <a:cs typeface="Calibri" pitchFamily="34" charset="0"/>
              </a:rPr>
              <a:t>S </a:t>
            </a:r>
            <a:r>
              <a:rPr lang="en-US" sz="4000" dirty="0" smtClean="0">
                <a:latin typeface="Calibri" pitchFamily="34" charset="0"/>
                <a:cs typeface="Calibri" pitchFamily="34" charset="0"/>
              </a:rPr>
              <a:t>= {1,2,3}</a:t>
            </a:r>
            <a:endParaRPr lang="en-US" sz="4000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30280"/>
              </p:ext>
            </p:extLst>
          </p:nvPr>
        </p:nvGraphicFramePr>
        <p:xfrm>
          <a:off x="1143000" y="1905000"/>
          <a:ext cx="7010400" cy="423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/>
                <a:gridCol w="2336800"/>
                <a:gridCol w="2336800"/>
              </a:tblGrid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Set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Subset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Proper Subset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</a:t>
                      </a:r>
                      <a:r>
                        <a:rPr kumimoji="0" lang="en-US" b="0" i="0" kern="1200" dirty="0" smtClean="0">
                          <a:solidFill>
                            <a:schemeClr val="dk1"/>
                          </a:solidFill>
                          <a:effectLst/>
                          <a:latin typeface="Calibri" pitchFamily="34" charset="0"/>
                          <a:ea typeface="+mn-ea"/>
                          <a:cs typeface="Calibri" pitchFamily="34" charset="0"/>
                        </a:rPr>
                        <a:t>Ø</a:t>
                      </a:r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} or {}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{0}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{1}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{2}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{3}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{0,1}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{0,2}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{1,2}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libri" pitchFamily="34" charset="0"/>
                          <a:cs typeface="Calibri" pitchFamily="34" charset="0"/>
                        </a:rPr>
                        <a:t>{0,1,2}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L-Shape 4"/>
          <p:cNvSpPr/>
          <p:nvPr/>
        </p:nvSpPr>
        <p:spPr>
          <a:xfrm rot="19987867">
            <a:off x="4556508" y="25045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-Shape 5"/>
          <p:cNvSpPr/>
          <p:nvPr/>
        </p:nvSpPr>
        <p:spPr>
          <a:xfrm rot="19987867">
            <a:off x="4632708" y="29617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-Shape 6"/>
          <p:cNvSpPr/>
          <p:nvPr/>
        </p:nvSpPr>
        <p:spPr>
          <a:xfrm rot="19987867">
            <a:off x="4632708" y="33427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-Shape 7"/>
          <p:cNvSpPr/>
          <p:nvPr/>
        </p:nvSpPr>
        <p:spPr>
          <a:xfrm rot="19987867">
            <a:off x="4632708" y="37237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/>
          <p:cNvSpPr/>
          <p:nvPr/>
        </p:nvSpPr>
        <p:spPr>
          <a:xfrm rot="19987867">
            <a:off x="4652952" y="41809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/>
          <p:cNvSpPr/>
          <p:nvPr/>
        </p:nvSpPr>
        <p:spPr>
          <a:xfrm rot="19987867">
            <a:off x="4652952" y="45619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/>
          <p:cNvSpPr/>
          <p:nvPr/>
        </p:nvSpPr>
        <p:spPr>
          <a:xfrm rot="19987867">
            <a:off x="4652952" y="50191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/>
          <p:cNvSpPr/>
          <p:nvPr/>
        </p:nvSpPr>
        <p:spPr>
          <a:xfrm rot="19987867">
            <a:off x="4652952" y="54001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/>
          <p:cNvSpPr/>
          <p:nvPr/>
        </p:nvSpPr>
        <p:spPr>
          <a:xfrm rot="19987867">
            <a:off x="4652952" y="58573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6705600" y="5715000"/>
            <a:ext cx="381000" cy="381000"/>
          </a:xfrm>
          <a:prstGeom prst="mathMultiply">
            <a:avLst>
              <a:gd name="adj1" fmla="val 1185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/>
          <p:cNvSpPr/>
          <p:nvPr/>
        </p:nvSpPr>
        <p:spPr>
          <a:xfrm rot="19987867">
            <a:off x="6738330" y="54001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/>
          <p:cNvSpPr/>
          <p:nvPr/>
        </p:nvSpPr>
        <p:spPr>
          <a:xfrm rot="19987867">
            <a:off x="6738330" y="50191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19987867">
            <a:off x="6738330" y="4645028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/>
          <p:cNvSpPr/>
          <p:nvPr/>
        </p:nvSpPr>
        <p:spPr>
          <a:xfrm rot="19987867">
            <a:off x="6738330" y="4180900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/>
          <p:cNvSpPr/>
          <p:nvPr/>
        </p:nvSpPr>
        <p:spPr>
          <a:xfrm rot="19987867">
            <a:off x="6738330" y="3723701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/>
          <p:cNvSpPr/>
          <p:nvPr/>
        </p:nvSpPr>
        <p:spPr>
          <a:xfrm rot="19987867">
            <a:off x="6738331" y="3342702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-Shape 20"/>
          <p:cNvSpPr/>
          <p:nvPr/>
        </p:nvSpPr>
        <p:spPr>
          <a:xfrm rot="19987867">
            <a:off x="6738331" y="2961700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/>
          <p:cNvSpPr/>
          <p:nvPr/>
        </p:nvSpPr>
        <p:spPr>
          <a:xfrm rot="19987867">
            <a:off x="6738331" y="2504500"/>
            <a:ext cx="315540" cy="96398"/>
          </a:xfrm>
          <a:prstGeom prst="corne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9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164</TotalTime>
  <Words>573</Words>
  <Application>Microsoft Office PowerPoint</Application>
  <PresentationFormat>On-screen Show (4:3)</PresentationFormat>
  <Paragraphs>144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Origin</vt:lpstr>
      <vt:lpstr>Introduction to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Probability</dc:title>
  <dc:creator>Admin</dc:creator>
  <cp:lastModifiedBy>Admin</cp:lastModifiedBy>
  <cp:revision>108</cp:revision>
  <dcterms:created xsi:type="dcterms:W3CDTF">2019-03-01T15:56:49Z</dcterms:created>
  <dcterms:modified xsi:type="dcterms:W3CDTF">2019-03-01T18:42:14Z</dcterms:modified>
</cp:coreProperties>
</file>